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</p:sldIdLst>
  <p:sldSz cx="33413700" cy="23622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Quiche" charset="1" panose="00000500000000000000"/>
      <p:regular r:id="rId10"/>
    </p:embeddedFont>
    <p:embeddedFont>
      <p:font typeface="Quiche Bold" charset="1" panose="00000800000000000000"/>
      <p:regular r:id="rId11"/>
    </p:embeddedFont>
    <p:embeddedFont>
      <p:font typeface="Quiche Italics" charset="1" panose="00000500000000000000"/>
      <p:regular r:id="rId12"/>
    </p:embeddedFont>
    <p:embeddedFont>
      <p:font typeface="Quiche Bold Italics" charset="1" panose="000008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slides/slide1.xml" Type="http://schemas.openxmlformats.org/officeDocument/2006/relationships/slide"/><Relationship Id="rId15" Target="slides/slide2.xml" Type="http://schemas.openxmlformats.org/officeDocument/2006/relationships/slide"/><Relationship Id="rId16" Target="slides/slide3.xml" Type="http://schemas.openxmlformats.org/officeDocument/2006/relationships/slide"/><Relationship Id="rId17" Target="slides/slide4.xml" Type="http://schemas.openxmlformats.org/officeDocument/2006/relationships/slide"/><Relationship Id="rId18" Target="slides/slide5.xml" Type="http://schemas.openxmlformats.org/officeDocument/2006/relationships/slide"/><Relationship Id="rId19" Target="slides/slide6.xml" Type="http://schemas.openxmlformats.org/officeDocument/2006/relationships/slide"/><Relationship Id="rId2" Target="presProps.xml" Type="http://schemas.openxmlformats.org/officeDocument/2006/relationships/presProps"/><Relationship Id="rId20" Target="slides/slide7.xml" Type="http://schemas.openxmlformats.org/officeDocument/2006/relationships/slide"/><Relationship Id="rId21" Target="slides/slide8.xml" Type="http://schemas.openxmlformats.org/officeDocument/2006/relationships/slide"/><Relationship Id="rId22" Target="slides/slide9.xml" Type="http://schemas.openxmlformats.org/officeDocument/2006/relationships/slide"/><Relationship Id="rId23" Target="slides/slide10.xml" Type="http://schemas.openxmlformats.org/officeDocument/2006/relationships/slide"/><Relationship Id="rId24" Target="slides/slide11.xml" Type="http://schemas.openxmlformats.org/officeDocument/2006/relationships/slide"/><Relationship Id="rId25" Target="slides/slide12.xml" Type="http://schemas.openxmlformats.org/officeDocument/2006/relationships/slide"/><Relationship Id="rId26" Target="slides/slide13.xml" Type="http://schemas.openxmlformats.org/officeDocument/2006/relationships/slide"/><Relationship Id="rId27" Target="slides/slide14.xml" Type="http://schemas.openxmlformats.org/officeDocument/2006/relationships/slide"/><Relationship Id="rId28" Target="slides/slide15.xml" Type="http://schemas.openxmlformats.org/officeDocument/2006/relationships/slide"/><Relationship Id="rId29" Target="slides/slide16.xml" Type="http://schemas.openxmlformats.org/officeDocument/2006/relationships/slide"/><Relationship Id="rId3" Target="viewProps.xml" Type="http://schemas.openxmlformats.org/officeDocument/2006/relationships/viewProps"/><Relationship Id="rId30" Target="slides/slide17.xml" Type="http://schemas.openxmlformats.org/officeDocument/2006/relationships/slide"/><Relationship Id="rId31" Target="slides/slide18.xml" Type="http://schemas.openxmlformats.org/officeDocument/2006/relationships/slide"/><Relationship Id="rId32" Target="slides/slide19.xml" Type="http://schemas.openxmlformats.org/officeDocument/2006/relationships/slide"/><Relationship Id="rId33" Target="slides/slide20.xml" Type="http://schemas.openxmlformats.org/officeDocument/2006/relationships/slide"/><Relationship Id="rId34" Target="slides/slide21.xml" Type="http://schemas.openxmlformats.org/officeDocument/2006/relationships/slide"/><Relationship Id="rId35" Target="slides/slide22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png" Type="http://schemas.openxmlformats.org/officeDocument/2006/relationships/image"/><Relationship Id="rId4" Target="../media/image3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Relationship Id="rId3" Target="../media/image39.png" Type="http://schemas.openxmlformats.org/officeDocument/2006/relationships/image"/><Relationship Id="rId4" Target="../media/image4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Relationship Id="rId3" Target="../media/image42.png" Type="http://schemas.openxmlformats.org/officeDocument/2006/relationships/image"/><Relationship Id="rId4" Target="../media/image4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5.png" Type="http://schemas.openxmlformats.org/officeDocument/2006/relationships/image"/><Relationship Id="rId4" Target="../media/image4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Relationship Id="rId3" Target="../media/image51.png" Type="http://schemas.openxmlformats.org/officeDocument/2006/relationships/image"/><Relationship Id="rId4" Target="../media/image5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Relationship Id="rId3" Target="../media/image54.png" Type="http://schemas.openxmlformats.org/officeDocument/2006/relationships/image"/><Relationship Id="rId4" Target="../media/image5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57.png" Type="http://schemas.openxmlformats.org/officeDocument/2006/relationships/image"/><Relationship Id="rId4" Target="../media/image5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Relationship Id="rId4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37488" y="3365052"/>
            <a:ext cx="32538725" cy="9729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891"/>
              </a:lnSpc>
            </a:pPr>
            <a:r>
              <a:rPr lang="en-US" sz="16438">
                <a:solidFill>
                  <a:srgbClr val="000000"/>
                </a:solidFill>
                <a:latin typeface="Quiche"/>
              </a:rPr>
              <a:t>Opal Gemstone </a:t>
            </a:r>
          </a:p>
          <a:p>
            <a:pPr algn="ctr">
              <a:lnSpc>
                <a:spcPts val="19891"/>
              </a:lnSpc>
            </a:pPr>
            <a:r>
              <a:rPr lang="en-US" sz="16438">
                <a:solidFill>
                  <a:srgbClr val="000000"/>
                </a:solidFill>
                <a:latin typeface="Quiche"/>
              </a:rPr>
              <a:t>Jewelry In 14K Gold</a:t>
            </a:r>
          </a:p>
          <a:p>
            <a:pPr algn="ctr">
              <a:lnSpc>
                <a:spcPts val="19891"/>
              </a:lnSpc>
            </a:pPr>
          </a:p>
          <a:p>
            <a:pPr algn="ctr">
              <a:lnSpc>
                <a:spcPts val="1704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9863939" y="9723183"/>
            <a:ext cx="15353201" cy="191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73"/>
              </a:lnSpc>
            </a:pPr>
            <a:r>
              <a:rPr lang="en-US" sz="12539">
                <a:solidFill>
                  <a:srgbClr val="000000"/>
                </a:solidFill>
                <a:latin typeface="Quiche"/>
              </a:rPr>
              <a:t>Presented By </a:t>
            </a:r>
          </a:p>
        </p:txBody>
      </p: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7078170" y="11873047"/>
            <a:ext cx="19257359" cy="938675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18508" r="0" b="0"/>
          <a:stretch>
            <a:fillRect/>
          </a:stretch>
        </p:blipFill>
        <p:spPr>
          <a:xfrm flipH="false" flipV="false" rot="0">
            <a:off x="2966293" y="7358204"/>
            <a:ext cx="12211270" cy="995118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8158" r="0" b="0"/>
          <a:stretch>
            <a:fillRect/>
          </a:stretch>
        </p:blipFill>
        <p:spPr>
          <a:xfrm flipH="false" flipV="false" rot="0">
            <a:off x="0" y="10675700"/>
            <a:ext cx="9071928" cy="833183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18582" r="0" b="0"/>
          <a:stretch>
            <a:fillRect/>
          </a:stretch>
        </p:blipFill>
        <p:spPr>
          <a:xfrm flipH="false" flipV="false" rot="0">
            <a:off x="8307898" y="10414014"/>
            <a:ext cx="10554945" cy="859352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9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Pendant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H062212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3526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$260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111469" y="19796235"/>
            <a:ext cx="6154055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18" Chain Included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274510" y="5880657"/>
            <a:ext cx="9594836" cy="959483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78333" y="12391660"/>
            <a:ext cx="7193596" cy="719359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2350061"/>
            <a:ext cx="7193596" cy="719359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10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H062213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47175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$370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074607" y="7061832"/>
            <a:ext cx="11994642" cy="899598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641248" y="12626935"/>
            <a:ext cx="10584211" cy="7938159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6952349" y="12431762"/>
            <a:ext cx="10844442" cy="813333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16 X 12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H051724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1/4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$1,375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616229" y="6564095"/>
            <a:ext cx="8911398" cy="8911398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78333" y="12498932"/>
            <a:ext cx="7855121" cy="785512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387718" y="12476247"/>
            <a:ext cx="7877806" cy="7877806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10 X 8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H051725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1/6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$500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916247" y="6532102"/>
            <a:ext cx="8311363" cy="8311363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027204" y="12498932"/>
            <a:ext cx="7044725" cy="704472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2457057"/>
            <a:ext cx="7086600" cy="70866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1/4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8 X 6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H081930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$440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516405" y="5880657"/>
            <a:ext cx="11111046" cy="1111104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78333" y="12532835"/>
            <a:ext cx="7732654" cy="773265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912961" y="12532835"/>
            <a:ext cx="7732654" cy="773265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Antique Cushion Shape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Opal 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H062217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3526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2336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$200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388527" y="5229212"/>
            <a:ext cx="11366802" cy="11366802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64668" y="11584352"/>
            <a:ext cx="7959305" cy="795930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711405" y="11477771"/>
            <a:ext cx="7995445" cy="799544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6 MM Cushion Shape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Opal 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H062218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3526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$200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864576" y="7358204"/>
            <a:ext cx="10414704" cy="7237337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920334" y="12906358"/>
            <a:ext cx="7151594" cy="7151594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4151671"/>
            <a:ext cx="6707246" cy="4660968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6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H062219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1/4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$655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076581" y="5748347"/>
            <a:ext cx="11410925" cy="1141092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182961" y="13008413"/>
            <a:ext cx="6888967" cy="688896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2909597"/>
            <a:ext cx="7086600" cy="708660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MM Princess Shape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Opal 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H062220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3526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$275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437904" y="6176975"/>
            <a:ext cx="11268049" cy="11268049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78333" y="13450930"/>
            <a:ext cx="7019503" cy="701950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897836" y="13450930"/>
            <a:ext cx="6928770" cy="692877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MM Cushion Shape 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Opal &amp; Diamond 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H062221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1/6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$400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647400" y="6532102"/>
            <a:ext cx="8849055" cy="88490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362200" y="12999216"/>
            <a:ext cx="7193596" cy="719359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3285752"/>
            <a:ext cx="6907060" cy="690706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Earrings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H071906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1/4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$500</a:t>
            </a:r>
          </a:p>
          <a:p>
            <a:pPr algn="ctr">
              <a:lnSpc>
                <a:spcPts val="9384"/>
              </a:lnSpc>
            </a:pP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803800" y="5880657"/>
            <a:ext cx="10536255" cy="105362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949105" y="13034603"/>
            <a:ext cx="7122823" cy="712282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3034603"/>
            <a:ext cx="7016313" cy="701631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18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H062222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1/4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$400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9207393" y="2362200"/>
            <a:ext cx="42621093" cy="17661885"/>
            <a:chOff x="0" y="0"/>
            <a:chExt cx="56828124" cy="23549179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257175"/>
              <a:ext cx="42218332" cy="26253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4340"/>
                </a:lnSpc>
              </a:pPr>
              <a:r>
                <a:rPr lang="en-US" sz="14198">
                  <a:solidFill>
                    <a:srgbClr val="000000"/>
                  </a:solidFill>
                  <a:latin typeface="Quiche"/>
                </a:rPr>
                <a:t>About Us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14758483" y="20282739"/>
              <a:ext cx="39587681" cy="32664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• Hansa Diamonds is a Jewelry Technology company. We feature a robust, fully automated back end infrastructure that enables our clients to white label sell in the black box.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14758483" y="17671293"/>
              <a:ext cx="39587681" cy="21996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• Retailers Gain the Advantage to Sell Thousands of Items From a Broad Catalog and from Immediate-Ship Daily Deals.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14758483" y="11687743"/>
              <a:ext cx="39587681" cy="54000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• More than 30,000 skus supported</a:t>
              </a:r>
            </a:p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More than 5,000 stock skus</a:t>
              </a:r>
            </a:p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More than 500,000 pieces in stock</a:t>
              </a:r>
            </a:p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Large New York In-House Factory</a:t>
              </a:r>
            </a:p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China production of over 2,000,000 pieces per year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4758483" y="9988870"/>
              <a:ext cx="39587681" cy="1132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• Ship up to 3,000 packages per day.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4696967" y="7332949"/>
              <a:ext cx="42131157" cy="21996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• 2009 Transitioned to e-commerce 3pl support, including Amazon, Groupon, Overstock, Buy.com, NoMoreRack, Beyond The Rack, Zulily, etc.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4696967" y="4019710"/>
              <a:ext cx="42131157" cy="28384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538"/>
                </a:lnSpc>
              </a:pPr>
              <a:r>
                <a:rPr lang="en-US" sz="5998">
                  <a:solidFill>
                    <a:srgbClr val="000000"/>
                  </a:solidFill>
                  <a:latin typeface="Quiche"/>
                </a:rPr>
                <a:t>• Company Founded in 1998 In New York, NY.</a:t>
              </a:r>
            </a:p>
            <a:p>
              <a:pPr>
                <a:lnSpc>
                  <a:spcPts val="9808"/>
                </a:lnSpc>
              </a:pP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4696967" y="5725295"/>
              <a:ext cx="40790052" cy="113284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360"/>
                </a:lnSpc>
              </a:pPr>
              <a:r>
                <a:rPr lang="en-US" sz="6000">
                  <a:solidFill>
                    <a:srgbClr val="000000"/>
                  </a:solidFill>
                  <a:latin typeface="Quiche"/>
                </a:rPr>
                <a:t>• Grew Quickly To Sell To Major Retailers, Regional Retailers and Small Stores.</a:t>
              </a:r>
            </a:p>
          </p:txBody>
        </p:sp>
      </p:grpSp>
      <p:pic>
        <p:nvPicPr>
          <p:cNvPr name="Picture 11" id="11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581154" y="20642986"/>
            <a:ext cx="5057665" cy="246529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8149655" y="6309964"/>
            <a:ext cx="18207081" cy="8874809"/>
          </a:xfrm>
          <a:prstGeom prst="rect">
            <a:avLst/>
          </a:prstGeom>
        </p:spPr>
      </p:pic>
      <p:sp>
        <p:nvSpPr>
          <p:cNvPr name="TextBox 3" id="3"/>
          <p:cNvSpPr txBox="true"/>
          <p:nvPr/>
        </p:nvSpPr>
        <p:spPr>
          <a:xfrm rot="0">
            <a:off x="1421321" y="20319903"/>
            <a:ext cx="31663749" cy="173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SCOTT BERKEBILE, VP</a:t>
            </a:r>
          </a:p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(646) 484-0048</a:t>
            </a:r>
          </a:p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 Italics"/>
              </a:rPr>
              <a:t>Scott@HansaDiamonds.com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545093" y="20319903"/>
            <a:ext cx="31663749" cy="173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ANDREW FOX, President</a:t>
            </a:r>
          </a:p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(646) 879-6853</a:t>
            </a:r>
          </a:p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AF@Hansa-USA.com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9795142" y="20319903"/>
            <a:ext cx="31663749" cy="173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REUBEN EBRAHIMOFF, Sales</a:t>
            </a:r>
          </a:p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"/>
              </a:rPr>
              <a:t>(212) 810-1826</a:t>
            </a:r>
          </a:p>
          <a:p>
            <a:pPr algn="ctr">
              <a:lnSpc>
                <a:spcPts val="4450"/>
              </a:lnSpc>
            </a:pPr>
            <a:r>
              <a:rPr lang="en-US" sz="5000">
                <a:solidFill>
                  <a:srgbClr val="000000"/>
                </a:solidFill>
                <a:latin typeface="Quiche Italics"/>
              </a:rPr>
              <a:t>Reuben@HansaDiamonds.com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775320" y="7514392"/>
            <a:ext cx="8593216" cy="859321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925854" y="11555923"/>
            <a:ext cx="7698933" cy="769893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620250" y="11811000"/>
            <a:ext cx="6645274" cy="6645274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2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8 X 6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Pendant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H081903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1/4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$480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111469" y="19796235"/>
            <a:ext cx="6154055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18" Chain Included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419366" y="6170368"/>
            <a:ext cx="9305125" cy="930512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2362200" y="12498932"/>
            <a:ext cx="7460440" cy="7460440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805084" y="12498932"/>
            <a:ext cx="7460440" cy="7460440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3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Earrings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H042213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1/5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$325</a:t>
            </a:r>
          </a:p>
          <a:p>
            <a:pPr algn="ctr">
              <a:lnSpc>
                <a:spcPts val="9384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28395" r="0" b="0"/>
          <a:stretch>
            <a:fillRect/>
          </a:stretch>
        </p:blipFill>
        <p:spPr>
          <a:xfrm flipH="false" flipV="false" rot="0">
            <a:off x="2782225" y="7358204"/>
            <a:ext cx="12437400" cy="8905744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29012" r="0" b="0"/>
          <a:stretch>
            <a:fillRect/>
          </a:stretch>
        </p:blipFill>
        <p:spPr>
          <a:xfrm flipH="false" flipV="false" rot="0">
            <a:off x="-840350" y="11811076"/>
            <a:ext cx="10553082" cy="7491343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34347" r="0" b="0"/>
          <a:stretch>
            <a:fillRect/>
          </a:stretch>
        </p:blipFill>
        <p:spPr>
          <a:xfrm flipH="false" flipV="false" rot="0">
            <a:off x="7695468" y="11811000"/>
            <a:ext cx="11410519" cy="7491343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Pendant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H042212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1/10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$215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111469" y="19796235"/>
            <a:ext cx="6154055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18" Chain Included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302230" y="5229212"/>
            <a:ext cx="11539396" cy="1153939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237098" y="11811000"/>
            <a:ext cx="8696246" cy="8696246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7926665" y="11811000"/>
            <a:ext cx="9305125" cy="9305125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5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Earrings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H062205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1/2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$465</a:t>
            </a:r>
          </a:p>
          <a:p>
            <a:pPr algn="ctr">
              <a:lnSpc>
                <a:spcPts val="9384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19544" r="0" b="0"/>
          <a:stretch>
            <a:fillRect/>
          </a:stretch>
        </p:blipFill>
        <p:spPr>
          <a:xfrm flipH="false" flipV="false" rot="0">
            <a:off x="2362200" y="7462136"/>
            <a:ext cx="12520713" cy="10073591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12754" r="0" b="0"/>
          <a:stretch>
            <a:fillRect/>
          </a:stretch>
        </p:blipFill>
        <p:spPr>
          <a:xfrm flipH="false" flipV="false" rot="0">
            <a:off x="-840350" y="10752827"/>
            <a:ext cx="10665434" cy="9305125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8158" r="0" b="0"/>
          <a:stretch>
            <a:fillRect/>
          </a:stretch>
        </p:blipFill>
        <p:spPr>
          <a:xfrm flipH="false" flipV="false" rot="0">
            <a:off x="8154239" y="10857936"/>
            <a:ext cx="9902781" cy="9094907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6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8 X 6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Pendant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H062206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1/3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$385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111469" y="19796235"/>
            <a:ext cx="6154055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18" Chain Included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4535501" y="6945153"/>
            <a:ext cx="9072855" cy="9072855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78333" y="12949143"/>
            <a:ext cx="7354881" cy="7354881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9071928" y="12888005"/>
            <a:ext cx="7416019" cy="7416019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7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8 X 6 MM Opal &amp; Diamond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Ring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H062207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5908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QUALITY: 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(I-J, I1)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DIAMOND WEIGHT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: 1/2 CTW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$535</a:t>
            </a: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1899445" y="19824975"/>
            <a:ext cx="4084939" cy="841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0"/>
              </a:lnSpc>
              <a:spcBef>
                <a:spcPct val="0"/>
              </a:spcBef>
            </a:pPr>
            <a:r>
              <a:rPr lang="en-US" sz="5000">
                <a:solidFill>
                  <a:srgbClr val="000000"/>
                </a:solidFill>
                <a:latin typeface="Quiche"/>
              </a:rPr>
              <a:t>Sizes 4-9.5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878333" y="7358204"/>
            <a:ext cx="14387191" cy="12185452"/>
            <a:chOff x="0" y="0"/>
            <a:chExt cx="4797052" cy="4062937"/>
          </a:xfrm>
        </p:grpSpPr>
        <p:sp>
          <p:nvSpPr>
            <p:cNvPr name="Freeform 3" id="3"/>
            <p:cNvSpPr/>
            <p:nvPr/>
          </p:nvSpPr>
          <p:spPr>
            <a:xfrm>
              <a:off x="0" y="0"/>
              <a:ext cx="4797052" cy="4062937"/>
            </a:xfrm>
            <a:custGeom>
              <a:avLst/>
              <a:gdLst/>
              <a:ahLst/>
              <a:cxnLst/>
              <a:rect r="r" b="b" t="t" l="l"/>
              <a:pathLst>
                <a:path h="4062937" w="4797052">
                  <a:moveTo>
                    <a:pt x="4672592" y="4062936"/>
                  </a:moveTo>
                  <a:lnTo>
                    <a:pt x="124460" y="4062936"/>
                  </a:lnTo>
                  <a:cubicBezTo>
                    <a:pt x="55880" y="4062936"/>
                    <a:pt x="0" y="4007057"/>
                    <a:pt x="0" y="393847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672592" y="0"/>
                  </a:lnTo>
                  <a:cubicBezTo>
                    <a:pt x="4741172" y="0"/>
                    <a:pt x="4797052" y="55880"/>
                    <a:pt x="4797052" y="124460"/>
                  </a:cubicBezTo>
                  <a:lnTo>
                    <a:pt x="4797052" y="3938477"/>
                  </a:lnTo>
                  <a:cubicBezTo>
                    <a:pt x="4797052" y="4007057"/>
                    <a:pt x="4741172" y="4062937"/>
                    <a:pt x="4672592" y="4062937"/>
                  </a:cubicBezTo>
                  <a:close/>
                </a:path>
              </a:pathLst>
            </a:custGeom>
            <a:solidFill>
              <a:srgbClr val="EBF5FB"/>
            </a:solidFill>
          </p:spPr>
        </p:sp>
      </p:grpSp>
      <p:pic>
        <p:nvPicPr>
          <p:cNvPr name="Picture 4" id="4"/>
          <p:cNvPicPr>
            <a:picLocks noChangeAspect="true"/>
          </p:cNvPicPr>
          <p:nvPr/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3302230" y="5056618"/>
            <a:ext cx="11539396" cy="11539396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78333" y="12725056"/>
            <a:ext cx="7741917" cy="7741917"/>
          </a:xfrm>
          <a:prstGeom prst="rect">
            <a:avLst/>
          </a:prstGeom>
        </p:spPr>
      </p:pic>
      <p:pic>
        <p:nvPicPr>
          <p:cNvPr name="Picture 6" id="6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270079" y="12377629"/>
            <a:ext cx="8436771" cy="8436771"/>
          </a:xfrm>
          <a:prstGeom prst="rect">
            <a:avLst/>
          </a:prstGeom>
        </p:spPr>
      </p:pic>
      <p:sp>
        <p:nvSpPr>
          <p:cNvPr name="TextBox 7" id="7"/>
          <p:cNvSpPr txBox="true"/>
          <p:nvPr/>
        </p:nvSpPr>
        <p:spPr>
          <a:xfrm rot="0">
            <a:off x="15219625" y="21684473"/>
            <a:ext cx="31663749" cy="10454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78"/>
              </a:lnSpc>
            </a:pPr>
            <a:r>
              <a:rPr lang="en-US" sz="7800">
                <a:solidFill>
                  <a:srgbClr val="000000"/>
                </a:solidFill>
                <a:latin typeface="Quiche"/>
              </a:rPr>
              <a:t>8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-840350" y="2356314"/>
            <a:ext cx="35094399" cy="2872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7 X 5 MM Opal </a:t>
            </a:r>
          </a:p>
          <a:p>
            <a:pPr algn="ctr">
              <a:lnSpc>
                <a:spcPts val="11082"/>
              </a:lnSpc>
            </a:pPr>
            <a:r>
              <a:rPr lang="en-US" sz="10972">
                <a:solidFill>
                  <a:srgbClr val="000000"/>
                </a:solidFill>
                <a:latin typeface="Quiche"/>
              </a:rPr>
              <a:t>Earrings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-840350" y="5391137"/>
            <a:ext cx="35094399" cy="1140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85"/>
              </a:lnSpc>
            </a:pPr>
            <a:r>
              <a:rPr lang="en-US" sz="8599">
                <a:solidFill>
                  <a:srgbClr val="000000"/>
                </a:solidFill>
                <a:latin typeface="Quiche"/>
              </a:rPr>
              <a:t>H062211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225460" y="9497225"/>
            <a:ext cx="28009950" cy="3526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METALS:</a:t>
            </a:r>
            <a:r>
              <a:rPr lang="en-US" sz="6900">
                <a:solidFill>
                  <a:srgbClr val="000000"/>
                </a:solidFill>
                <a:latin typeface="Quiche"/>
              </a:rPr>
              <a:t> 14K WG, YG, RG</a:t>
            </a:r>
          </a:p>
          <a:p>
            <a:pPr algn="ctr">
              <a:lnSpc>
                <a:spcPts val="9384"/>
              </a:lnSpc>
            </a:pPr>
          </a:p>
          <a:p>
            <a:pPr algn="ctr">
              <a:lnSpc>
                <a:spcPts val="9384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8057021" y="14259722"/>
            <a:ext cx="14346827" cy="35269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 Bold"/>
              </a:rPr>
              <a:t>WHOLESALE</a:t>
            </a:r>
          </a:p>
          <a:p>
            <a:pPr algn="ctr">
              <a:lnSpc>
                <a:spcPts val="9384"/>
              </a:lnSpc>
            </a:pPr>
            <a:r>
              <a:rPr lang="en-US" sz="6900">
                <a:solidFill>
                  <a:srgbClr val="000000"/>
                </a:solidFill>
                <a:latin typeface="Quiche"/>
              </a:rPr>
              <a:t>$345</a:t>
            </a:r>
          </a:p>
          <a:p>
            <a:pPr algn="ctr">
              <a:lnSpc>
                <a:spcPts val="9384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DAFNDpnSbXE</dc:identifier>
  <dcterms:modified xsi:type="dcterms:W3CDTF">2011-08-01T06:04:30Z</dcterms:modified>
  <cp:revision>1</cp:revision>
  <dc:title>Opal Presentation_Generic</dc:title>
</cp:coreProperties>
</file>