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</p:sldIdLst>
  <p:sldSz cx="33413700" cy="23622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Quiche" charset="1" panose="00000500000000000000"/>
      <p:regular r:id="rId10"/>
    </p:embeddedFont>
    <p:embeddedFont>
      <p:font typeface="Quiche Bold" charset="1" panose="00000800000000000000"/>
      <p:regular r:id="rId11"/>
    </p:embeddedFont>
    <p:embeddedFont>
      <p:font typeface="Quiche Italics" charset="1" panose="00000500000000000000"/>
      <p:regular r:id="rId12"/>
    </p:embeddedFont>
    <p:embeddedFont>
      <p:font typeface="Quiche Bold Italics" charset="1" panose="000008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863939" y="9443987"/>
            <a:ext cx="15353201" cy="1917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73"/>
              </a:lnSpc>
            </a:pPr>
            <a:r>
              <a:rPr lang="en-US" sz="12539">
                <a:solidFill>
                  <a:srgbClr val="000000"/>
                </a:solidFill>
                <a:latin typeface="Quiche"/>
              </a:rPr>
              <a:t>Presented By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-408441" y="3644247"/>
            <a:ext cx="34230583" cy="676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50"/>
              </a:lnSpc>
            </a:pPr>
            <a:r>
              <a:rPr lang="en-US" sz="15000">
                <a:solidFill>
                  <a:srgbClr val="000000"/>
                </a:solidFill>
                <a:latin typeface="Quiche"/>
              </a:rPr>
              <a:t>Natural Diamond</a:t>
            </a:r>
          </a:p>
          <a:p>
            <a:pPr algn="ctr">
              <a:lnSpc>
                <a:spcPts val="18150"/>
              </a:lnSpc>
            </a:pPr>
            <a:r>
              <a:rPr lang="en-US" sz="15000">
                <a:solidFill>
                  <a:srgbClr val="000000"/>
                </a:solidFill>
                <a:latin typeface="Quiche"/>
              </a:rPr>
              <a:t>Statement Necklaces</a:t>
            </a:r>
          </a:p>
          <a:p>
            <a:pPr algn="ctr">
              <a:lnSpc>
                <a:spcPts val="17049"/>
              </a:lnSpc>
            </a:pP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183676" y="11473341"/>
            <a:ext cx="25046349" cy="84948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183676" y="6440941"/>
            <a:ext cx="25046349" cy="849488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2291368" y="19105232"/>
            <a:ext cx="37996436" cy="2326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60"/>
              </a:lnSpc>
            </a:pPr>
            <a:r>
              <a:rPr lang="en-US" sz="6000">
                <a:solidFill>
                  <a:srgbClr val="000000"/>
                </a:solidFill>
                <a:latin typeface="Quiche"/>
              </a:rPr>
              <a:t>ITAMAR JOSEF</a:t>
            </a:r>
          </a:p>
          <a:p>
            <a:pPr algn="ctr">
              <a:lnSpc>
                <a:spcPts val="6060"/>
              </a:lnSpc>
            </a:pPr>
            <a:r>
              <a:rPr lang="en-US" sz="6000">
                <a:solidFill>
                  <a:srgbClr val="000000"/>
                </a:solidFill>
                <a:latin typeface="Quiche"/>
              </a:rPr>
              <a:t>(347) 585-4097</a:t>
            </a:r>
          </a:p>
          <a:p>
            <a:pPr algn="ctr">
              <a:lnSpc>
                <a:spcPts val="6060"/>
              </a:lnSpc>
            </a:pPr>
            <a:r>
              <a:rPr lang="en-US" sz="6000">
                <a:solidFill>
                  <a:srgbClr val="000000"/>
                </a:solidFill>
                <a:latin typeface="Quiche Italics"/>
              </a:rPr>
              <a:t>IJ@SJDIA.COM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78333" y="7358204"/>
            <a:ext cx="14387191" cy="12185452"/>
            <a:chOff x="0" y="0"/>
            <a:chExt cx="4797052" cy="406293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97052" cy="4062937"/>
            </a:xfrm>
            <a:custGeom>
              <a:avLst/>
              <a:gdLst/>
              <a:ahLst/>
              <a:cxnLst/>
              <a:rect r="r" b="b" t="t" l="l"/>
              <a:pathLst>
                <a:path h="4062937" w="4797052">
                  <a:moveTo>
                    <a:pt x="4672592" y="4062936"/>
                  </a:moveTo>
                  <a:lnTo>
                    <a:pt x="124460" y="4062936"/>
                  </a:lnTo>
                  <a:cubicBezTo>
                    <a:pt x="55880" y="4062936"/>
                    <a:pt x="0" y="4007057"/>
                    <a:pt x="0" y="39384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72592" y="0"/>
                  </a:lnTo>
                  <a:cubicBezTo>
                    <a:pt x="4741172" y="0"/>
                    <a:pt x="4797052" y="55880"/>
                    <a:pt x="4797052" y="124460"/>
                  </a:cubicBezTo>
                  <a:lnTo>
                    <a:pt x="4797052" y="3938477"/>
                  </a:lnTo>
                  <a:cubicBezTo>
                    <a:pt x="4797052" y="4007057"/>
                    <a:pt x="4741172" y="4062937"/>
                    <a:pt x="4672592" y="4062937"/>
                  </a:cubicBezTo>
                  <a:close/>
                </a:path>
              </a:pathLst>
            </a:custGeom>
            <a:solidFill>
              <a:srgbClr val="EBF5FB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10345" r="0" b="0"/>
          <a:stretch>
            <a:fillRect/>
          </a:stretch>
        </p:blipFill>
        <p:spPr>
          <a:xfrm flipH="false" flipV="false" rot="0">
            <a:off x="2120266" y="7358204"/>
            <a:ext cx="13903324" cy="1246496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5219625" y="21684473"/>
            <a:ext cx="31663749" cy="10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78"/>
              </a:lnSpc>
            </a:pPr>
            <a:r>
              <a:rPr lang="en-US" sz="7800">
                <a:solidFill>
                  <a:srgbClr val="000000"/>
                </a:solidFill>
                <a:latin typeface="Quiche"/>
              </a:rPr>
              <a:t>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840350" y="2356314"/>
            <a:ext cx="35094399" cy="2865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1-2 CTW Natural Diamond</a:t>
            </a:r>
          </a:p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 Circle Necklace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840350" y="5381612"/>
            <a:ext cx="35094399" cy="1059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8000">
                <a:solidFill>
                  <a:srgbClr val="000000"/>
                </a:solidFill>
                <a:latin typeface="Quiche"/>
              </a:rPr>
              <a:t>STYLE # H092204 &amp; H092205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926456" y="10074912"/>
            <a:ext cx="28009950" cy="351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METALS: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 14K WG, YG</a:t>
            </a:r>
          </a:p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DIAMOND QUALITY: 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(I-J, I1)</a:t>
            </a:r>
          </a:p>
          <a:p>
            <a:pPr algn="ctr">
              <a:lnSpc>
                <a:spcPts val="938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7758017" y="12616614"/>
            <a:ext cx="14346827" cy="1145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PRICING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931430" y="14256544"/>
            <a:ext cx="5296697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 $1,399.99</a:t>
            </a:r>
          </a:p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$2,399.99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294889" y="14256544"/>
            <a:ext cx="7173414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1 CTW</a:t>
            </a:r>
          </a:p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2 CTW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78333" y="7358204"/>
            <a:ext cx="14387191" cy="12185452"/>
            <a:chOff x="0" y="0"/>
            <a:chExt cx="4797052" cy="406293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97052" cy="4062937"/>
            </a:xfrm>
            <a:custGeom>
              <a:avLst/>
              <a:gdLst/>
              <a:ahLst/>
              <a:cxnLst/>
              <a:rect r="r" b="b" t="t" l="l"/>
              <a:pathLst>
                <a:path h="4062937" w="4797052">
                  <a:moveTo>
                    <a:pt x="4672592" y="4062936"/>
                  </a:moveTo>
                  <a:lnTo>
                    <a:pt x="124460" y="4062936"/>
                  </a:lnTo>
                  <a:cubicBezTo>
                    <a:pt x="55880" y="4062936"/>
                    <a:pt x="0" y="4007057"/>
                    <a:pt x="0" y="39384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72592" y="0"/>
                  </a:lnTo>
                  <a:cubicBezTo>
                    <a:pt x="4741172" y="0"/>
                    <a:pt x="4797052" y="55880"/>
                    <a:pt x="4797052" y="124460"/>
                  </a:cubicBezTo>
                  <a:lnTo>
                    <a:pt x="4797052" y="3938477"/>
                  </a:lnTo>
                  <a:cubicBezTo>
                    <a:pt x="4797052" y="4007057"/>
                    <a:pt x="4741172" y="4062937"/>
                    <a:pt x="4672592" y="4062937"/>
                  </a:cubicBezTo>
                  <a:close/>
                </a:path>
              </a:pathLst>
            </a:custGeom>
            <a:solidFill>
              <a:srgbClr val="EBF5F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5219625" y="21684473"/>
            <a:ext cx="31663749" cy="10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78"/>
              </a:lnSpc>
            </a:pPr>
            <a:r>
              <a:rPr lang="en-US" sz="7800">
                <a:solidFill>
                  <a:srgbClr val="000000"/>
                </a:solidFill>
                <a:latin typeface="Quiche"/>
              </a:rPr>
              <a:t>2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-840350" y="2356314"/>
            <a:ext cx="35094399" cy="2865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1-2 CTW Natural Diamond</a:t>
            </a:r>
          </a:p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 Circle Necklace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840350" y="5381612"/>
            <a:ext cx="35094399" cy="1059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8000">
                <a:solidFill>
                  <a:srgbClr val="000000"/>
                </a:solidFill>
                <a:latin typeface="Quiche"/>
              </a:rPr>
              <a:t>STYLE # H092206 &amp; H092207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926456" y="10074912"/>
            <a:ext cx="28009950" cy="351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METALS: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 14K WG, YG</a:t>
            </a:r>
          </a:p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DIAMOND QUALITY: 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(I-J, I1)</a:t>
            </a:r>
          </a:p>
          <a:p>
            <a:pPr algn="ctr">
              <a:lnSpc>
                <a:spcPts val="9384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7758017" y="12616614"/>
            <a:ext cx="14346827" cy="1145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PRICING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931430" y="14256544"/>
            <a:ext cx="5296697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 $1,299.99</a:t>
            </a:r>
          </a:p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$2,399.99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294889" y="14256544"/>
            <a:ext cx="7173414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1 CTW</a:t>
            </a:r>
          </a:p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2 CTW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0" t="5678" r="0" b="0"/>
          <a:stretch>
            <a:fillRect/>
          </a:stretch>
        </p:blipFill>
        <p:spPr>
          <a:xfrm flipH="false" flipV="false" rot="0">
            <a:off x="2318978" y="7392811"/>
            <a:ext cx="13505900" cy="127389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78333" y="7358204"/>
            <a:ext cx="14387191" cy="12185452"/>
            <a:chOff x="0" y="0"/>
            <a:chExt cx="4797052" cy="406293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97052" cy="4062937"/>
            </a:xfrm>
            <a:custGeom>
              <a:avLst/>
              <a:gdLst/>
              <a:ahLst/>
              <a:cxnLst/>
              <a:rect r="r" b="b" t="t" l="l"/>
              <a:pathLst>
                <a:path h="4062937" w="4797052">
                  <a:moveTo>
                    <a:pt x="4672592" y="4062936"/>
                  </a:moveTo>
                  <a:lnTo>
                    <a:pt x="124460" y="4062936"/>
                  </a:lnTo>
                  <a:cubicBezTo>
                    <a:pt x="55880" y="4062936"/>
                    <a:pt x="0" y="4007057"/>
                    <a:pt x="0" y="39384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72592" y="0"/>
                  </a:lnTo>
                  <a:cubicBezTo>
                    <a:pt x="4741172" y="0"/>
                    <a:pt x="4797052" y="55880"/>
                    <a:pt x="4797052" y="124460"/>
                  </a:cubicBezTo>
                  <a:lnTo>
                    <a:pt x="4797052" y="3938477"/>
                  </a:lnTo>
                  <a:cubicBezTo>
                    <a:pt x="4797052" y="4007057"/>
                    <a:pt x="4741172" y="4062937"/>
                    <a:pt x="4672592" y="4062937"/>
                  </a:cubicBezTo>
                  <a:close/>
                </a:path>
              </a:pathLst>
            </a:custGeom>
            <a:solidFill>
              <a:srgbClr val="EBF5FB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644662" y="7358204"/>
            <a:ext cx="12854533" cy="12854533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5219625" y="21684473"/>
            <a:ext cx="31663749" cy="10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78"/>
              </a:lnSpc>
            </a:pPr>
            <a:r>
              <a:rPr lang="en-US" sz="7800">
                <a:solidFill>
                  <a:srgbClr val="000000"/>
                </a:solidFill>
                <a:latin typeface="Quiche"/>
              </a:rPr>
              <a:t>3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840350" y="2356314"/>
            <a:ext cx="35094399" cy="2865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1 1/2-3 CTW Natural Diamond</a:t>
            </a:r>
          </a:p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 Circle Necklace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840350" y="5381612"/>
            <a:ext cx="35094399" cy="1059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8000">
                <a:solidFill>
                  <a:srgbClr val="000000"/>
                </a:solidFill>
                <a:latin typeface="Quiche"/>
              </a:rPr>
              <a:t>STYLE # H092208 &amp; H092209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926456" y="10074912"/>
            <a:ext cx="28009950" cy="351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METALS: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 14K WG, YG</a:t>
            </a:r>
          </a:p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DIAMOND QUALITY: 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(I-J, I1)</a:t>
            </a:r>
          </a:p>
          <a:p>
            <a:pPr algn="ctr">
              <a:lnSpc>
                <a:spcPts val="938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7758017" y="12616614"/>
            <a:ext cx="14346827" cy="1145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PRICING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931430" y="14256544"/>
            <a:ext cx="5296697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 $2,199.99</a:t>
            </a:r>
          </a:p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$3,669.99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294889" y="14256544"/>
            <a:ext cx="7173414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1 1/2 CTW</a:t>
            </a:r>
          </a:p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3 CTW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78333" y="7358204"/>
            <a:ext cx="14387191" cy="12185452"/>
            <a:chOff x="0" y="0"/>
            <a:chExt cx="4797052" cy="406293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97052" cy="4062937"/>
            </a:xfrm>
            <a:custGeom>
              <a:avLst/>
              <a:gdLst/>
              <a:ahLst/>
              <a:cxnLst/>
              <a:rect r="r" b="b" t="t" l="l"/>
              <a:pathLst>
                <a:path h="4062937" w="4797052">
                  <a:moveTo>
                    <a:pt x="4672592" y="4062936"/>
                  </a:moveTo>
                  <a:lnTo>
                    <a:pt x="124460" y="4062936"/>
                  </a:lnTo>
                  <a:cubicBezTo>
                    <a:pt x="55880" y="4062936"/>
                    <a:pt x="0" y="4007057"/>
                    <a:pt x="0" y="39384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72592" y="0"/>
                  </a:lnTo>
                  <a:cubicBezTo>
                    <a:pt x="4741172" y="0"/>
                    <a:pt x="4797052" y="55880"/>
                    <a:pt x="4797052" y="124460"/>
                  </a:cubicBezTo>
                  <a:lnTo>
                    <a:pt x="4797052" y="3938477"/>
                  </a:lnTo>
                  <a:cubicBezTo>
                    <a:pt x="4797052" y="4007057"/>
                    <a:pt x="4741172" y="4062937"/>
                    <a:pt x="4672592" y="4062937"/>
                  </a:cubicBezTo>
                  <a:close/>
                </a:path>
              </a:pathLst>
            </a:custGeom>
            <a:solidFill>
              <a:srgbClr val="EBF5FB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1668" r="0" b="0"/>
          <a:stretch>
            <a:fillRect/>
          </a:stretch>
        </p:blipFill>
        <p:spPr>
          <a:xfrm flipH="false" flipV="false" rot="0">
            <a:off x="2990068" y="7358204"/>
            <a:ext cx="12163720" cy="1196072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5219625" y="21684473"/>
            <a:ext cx="31663749" cy="10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78"/>
              </a:lnSpc>
            </a:pPr>
            <a:r>
              <a:rPr lang="en-US" sz="7800">
                <a:solidFill>
                  <a:srgbClr val="000000"/>
                </a:solidFill>
                <a:latin typeface="Quiche"/>
              </a:rPr>
              <a:t>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840350" y="2356314"/>
            <a:ext cx="35094399" cy="2865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1 CTW Natural Diamond</a:t>
            </a:r>
          </a:p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 Circle Necklace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840350" y="5381612"/>
            <a:ext cx="35094399" cy="1059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8000">
                <a:solidFill>
                  <a:srgbClr val="000000"/>
                </a:solidFill>
                <a:latin typeface="Quiche"/>
              </a:rPr>
              <a:t>STYLE # H092210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926456" y="10074912"/>
            <a:ext cx="28009950" cy="351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METALS: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 14K WG, YG</a:t>
            </a:r>
          </a:p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DIAMOND QUALITY: 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(I-J, I1)</a:t>
            </a:r>
          </a:p>
          <a:p>
            <a:pPr algn="ctr">
              <a:lnSpc>
                <a:spcPts val="938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7758017" y="12616614"/>
            <a:ext cx="14346827" cy="1145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PRICING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931430" y="14256544"/>
            <a:ext cx="5296697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 $1,749.99</a:t>
            </a:r>
          </a:p>
          <a:p>
            <a:pPr algn="ctr">
              <a:lnSpc>
                <a:spcPts val="9384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8294889" y="14256544"/>
            <a:ext cx="7173414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1 CTW</a:t>
            </a:r>
          </a:p>
          <a:p>
            <a:pPr algn="ctr">
              <a:lnSpc>
                <a:spcPts val="9384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78333" y="7358204"/>
            <a:ext cx="14387191" cy="12185452"/>
            <a:chOff x="0" y="0"/>
            <a:chExt cx="4797052" cy="406293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97052" cy="4062937"/>
            </a:xfrm>
            <a:custGeom>
              <a:avLst/>
              <a:gdLst/>
              <a:ahLst/>
              <a:cxnLst/>
              <a:rect r="r" b="b" t="t" l="l"/>
              <a:pathLst>
                <a:path h="4062937" w="4797052">
                  <a:moveTo>
                    <a:pt x="4672592" y="4062936"/>
                  </a:moveTo>
                  <a:lnTo>
                    <a:pt x="124460" y="4062936"/>
                  </a:lnTo>
                  <a:cubicBezTo>
                    <a:pt x="55880" y="4062936"/>
                    <a:pt x="0" y="4007057"/>
                    <a:pt x="0" y="39384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72592" y="0"/>
                  </a:lnTo>
                  <a:cubicBezTo>
                    <a:pt x="4741172" y="0"/>
                    <a:pt x="4797052" y="55880"/>
                    <a:pt x="4797052" y="124460"/>
                  </a:cubicBezTo>
                  <a:lnTo>
                    <a:pt x="4797052" y="3938477"/>
                  </a:lnTo>
                  <a:cubicBezTo>
                    <a:pt x="4797052" y="4007057"/>
                    <a:pt x="4741172" y="4062937"/>
                    <a:pt x="4672592" y="4062937"/>
                  </a:cubicBezTo>
                  <a:close/>
                </a:path>
              </a:pathLst>
            </a:custGeom>
            <a:solidFill>
              <a:srgbClr val="EBF5FB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9188" r="0" b="0"/>
          <a:stretch>
            <a:fillRect/>
          </a:stretch>
        </p:blipFill>
        <p:spPr>
          <a:xfrm flipH="false" flipV="false" rot="0">
            <a:off x="1878333" y="7358204"/>
            <a:ext cx="14018370" cy="12730287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5219625" y="21684473"/>
            <a:ext cx="31663749" cy="10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78"/>
              </a:lnSpc>
            </a:pPr>
            <a:r>
              <a:rPr lang="en-US" sz="7800">
                <a:solidFill>
                  <a:srgbClr val="000000"/>
                </a:solidFill>
                <a:latin typeface="Quiche"/>
              </a:rPr>
              <a:t>5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840350" y="2356314"/>
            <a:ext cx="35094399" cy="2865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1 CTW Natural Diamond</a:t>
            </a:r>
          </a:p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 Statement Necklace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840350" y="5381612"/>
            <a:ext cx="35094399" cy="1059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8000">
                <a:solidFill>
                  <a:srgbClr val="000000"/>
                </a:solidFill>
                <a:latin typeface="Quiche"/>
              </a:rPr>
              <a:t>STYLE # H092211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926456" y="10074912"/>
            <a:ext cx="28009950" cy="351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METALS: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 14K WG, YG</a:t>
            </a:r>
          </a:p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DIAMOND QUALITY: 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(I-J, I1)</a:t>
            </a:r>
          </a:p>
          <a:p>
            <a:pPr algn="ctr">
              <a:lnSpc>
                <a:spcPts val="938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7758017" y="12616614"/>
            <a:ext cx="14346827" cy="1145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PRICING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931430" y="14256544"/>
            <a:ext cx="5296697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 $1,499.99</a:t>
            </a:r>
          </a:p>
          <a:p>
            <a:pPr algn="ctr">
              <a:lnSpc>
                <a:spcPts val="9384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8294889" y="14256544"/>
            <a:ext cx="7173414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1 CTW</a:t>
            </a:r>
          </a:p>
          <a:p>
            <a:pPr algn="ctr">
              <a:lnSpc>
                <a:spcPts val="9384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78333" y="7358204"/>
            <a:ext cx="14387191" cy="12185452"/>
            <a:chOff x="0" y="0"/>
            <a:chExt cx="4797052" cy="406293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97052" cy="4062937"/>
            </a:xfrm>
            <a:custGeom>
              <a:avLst/>
              <a:gdLst/>
              <a:ahLst/>
              <a:cxnLst/>
              <a:rect r="r" b="b" t="t" l="l"/>
              <a:pathLst>
                <a:path h="4062937" w="4797052">
                  <a:moveTo>
                    <a:pt x="4672592" y="4062936"/>
                  </a:moveTo>
                  <a:lnTo>
                    <a:pt x="124460" y="4062936"/>
                  </a:lnTo>
                  <a:cubicBezTo>
                    <a:pt x="55880" y="4062936"/>
                    <a:pt x="0" y="4007057"/>
                    <a:pt x="0" y="39384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72592" y="0"/>
                  </a:lnTo>
                  <a:cubicBezTo>
                    <a:pt x="4741172" y="0"/>
                    <a:pt x="4797052" y="55880"/>
                    <a:pt x="4797052" y="124460"/>
                  </a:cubicBezTo>
                  <a:lnTo>
                    <a:pt x="4797052" y="3938477"/>
                  </a:lnTo>
                  <a:cubicBezTo>
                    <a:pt x="4797052" y="4007057"/>
                    <a:pt x="4741172" y="4062937"/>
                    <a:pt x="4672592" y="4062937"/>
                  </a:cubicBezTo>
                  <a:close/>
                </a:path>
              </a:pathLst>
            </a:custGeom>
            <a:solidFill>
              <a:srgbClr val="EBF5FB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9255" r="0" b="0"/>
          <a:stretch>
            <a:fillRect/>
          </a:stretch>
        </p:blipFill>
        <p:spPr>
          <a:xfrm flipH="false" flipV="false" rot="0">
            <a:off x="1001327" y="7358204"/>
            <a:ext cx="15264197" cy="1385147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5219625" y="21684473"/>
            <a:ext cx="31663749" cy="10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78"/>
              </a:lnSpc>
            </a:pPr>
            <a:r>
              <a:rPr lang="en-US" sz="7800">
                <a:solidFill>
                  <a:srgbClr val="000000"/>
                </a:solidFill>
                <a:latin typeface="Quiche"/>
              </a:rPr>
              <a:t>6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840350" y="2356314"/>
            <a:ext cx="35094399" cy="2865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1 1/4 CTW Natural Diamond</a:t>
            </a:r>
          </a:p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 Statement Necklace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840350" y="5381612"/>
            <a:ext cx="35094399" cy="1059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8000">
                <a:solidFill>
                  <a:srgbClr val="000000"/>
                </a:solidFill>
                <a:latin typeface="Quiche"/>
              </a:rPr>
              <a:t>STYLE # H092212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926456" y="10074912"/>
            <a:ext cx="28009950" cy="351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METALS: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 14K WG, YG</a:t>
            </a:r>
          </a:p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DIAMOND QUALITY: 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(I-J, I1)</a:t>
            </a:r>
          </a:p>
          <a:p>
            <a:pPr algn="ctr">
              <a:lnSpc>
                <a:spcPts val="938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7758017" y="12616614"/>
            <a:ext cx="14346827" cy="1145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PRICING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931430" y="14256544"/>
            <a:ext cx="5296697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 $1,999.99</a:t>
            </a:r>
          </a:p>
          <a:p>
            <a:pPr algn="ctr">
              <a:lnSpc>
                <a:spcPts val="9384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8294889" y="14256544"/>
            <a:ext cx="7173414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1 1/4 CTW</a:t>
            </a:r>
          </a:p>
          <a:p>
            <a:pPr algn="ctr">
              <a:lnSpc>
                <a:spcPts val="9384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78333" y="7358204"/>
            <a:ext cx="14387191" cy="12185452"/>
            <a:chOff x="0" y="0"/>
            <a:chExt cx="4797052" cy="406293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97052" cy="4062937"/>
            </a:xfrm>
            <a:custGeom>
              <a:avLst/>
              <a:gdLst/>
              <a:ahLst/>
              <a:cxnLst/>
              <a:rect r="r" b="b" t="t" l="l"/>
              <a:pathLst>
                <a:path h="4062937" w="4797052">
                  <a:moveTo>
                    <a:pt x="4672592" y="4062936"/>
                  </a:moveTo>
                  <a:lnTo>
                    <a:pt x="124460" y="4062936"/>
                  </a:lnTo>
                  <a:cubicBezTo>
                    <a:pt x="55880" y="4062936"/>
                    <a:pt x="0" y="4007057"/>
                    <a:pt x="0" y="39384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72592" y="0"/>
                  </a:lnTo>
                  <a:cubicBezTo>
                    <a:pt x="4741172" y="0"/>
                    <a:pt x="4797052" y="55880"/>
                    <a:pt x="4797052" y="124460"/>
                  </a:cubicBezTo>
                  <a:lnTo>
                    <a:pt x="4797052" y="3938477"/>
                  </a:lnTo>
                  <a:cubicBezTo>
                    <a:pt x="4797052" y="4007057"/>
                    <a:pt x="4741172" y="4062937"/>
                    <a:pt x="4672592" y="4062937"/>
                  </a:cubicBezTo>
                  <a:close/>
                </a:path>
              </a:pathLst>
            </a:custGeom>
            <a:solidFill>
              <a:srgbClr val="EBF5FB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6015" r="0" b="0"/>
          <a:stretch>
            <a:fillRect/>
          </a:stretch>
        </p:blipFill>
        <p:spPr>
          <a:xfrm flipH="false" flipV="false" rot="0">
            <a:off x="2589213" y="7358204"/>
            <a:ext cx="12965431" cy="1218545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5219625" y="21684473"/>
            <a:ext cx="31663749" cy="10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78"/>
              </a:lnSpc>
            </a:pPr>
            <a:r>
              <a:rPr lang="en-US" sz="7800">
                <a:solidFill>
                  <a:srgbClr val="000000"/>
                </a:solidFill>
                <a:latin typeface="Quiche"/>
              </a:rPr>
              <a:t>7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840350" y="2356314"/>
            <a:ext cx="35094399" cy="2865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2 CTW Natural Diamond</a:t>
            </a:r>
          </a:p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 Statement Necklace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840350" y="5381612"/>
            <a:ext cx="35094399" cy="1059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8000">
                <a:solidFill>
                  <a:srgbClr val="000000"/>
                </a:solidFill>
                <a:latin typeface="Quiche"/>
              </a:rPr>
              <a:t>STYLE # H092213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926456" y="10074912"/>
            <a:ext cx="28009950" cy="351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METALS: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 14K WG, YG</a:t>
            </a:r>
          </a:p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DIAMOND QUALITY: 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(I-J, I1)</a:t>
            </a:r>
          </a:p>
          <a:p>
            <a:pPr algn="ctr">
              <a:lnSpc>
                <a:spcPts val="938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7758017" y="12616614"/>
            <a:ext cx="14346827" cy="1145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PRICING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931430" y="14256544"/>
            <a:ext cx="5296697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 $3,499.99</a:t>
            </a:r>
          </a:p>
          <a:p>
            <a:pPr algn="ctr">
              <a:lnSpc>
                <a:spcPts val="9384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8294889" y="14256544"/>
            <a:ext cx="7173414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2 CTW</a:t>
            </a:r>
          </a:p>
          <a:p>
            <a:pPr algn="ctr">
              <a:lnSpc>
                <a:spcPts val="9384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78333" y="7358204"/>
            <a:ext cx="14387191" cy="12185452"/>
            <a:chOff x="0" y="0"/>
            <a:chExt cx="4797052" cy="406293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97052" cy="4062937"/>
            </a:xfrm>
            <a:custGeom>
              <a:avLst/>
              <a:gdLst/>
              <a:ahLst/>
              <a:cxnLst/>
              <a:rect r="r" b="b" t="t" l="l"/>
              <a:pathLst>
                <a:path h="4062937" w="4797052">
                  <a:moveTo>
                    <a:pt x="4672592" y="4062936"/>
                  </a:moveTo>
                  <a:lnTo>
                    <a:pt x="124460" y="4062936"/>
                  </a:lnTo>
                  <a:cubicBezTo>
                    <a:pt x="55880" y="4062936"/>
                    <a:pt x="0" y="4007057"/>
                    <a:pt x="0" y="39384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72592" y="0"/>
                  </a:lnTo>
                  <a:cubicBezTo>
                    <a:pt x="4741172" y="0"/>
                    <a:pt x="4797052" y="55880"/>
                    <a:pt x="4797052" y="124460"/>
                  </a:cubicBezTo>
                  <a:lnTo>
                    <a:pt x="4797052" y="3938477"/>
                  </a:lnTo>
                  <a:cubicBezTo>
                    <a:pt x="4797052" y="4007057"/>
                    <a:pt x="4741172" y="4062937"/>
                    <a:pt x="4672592" y="4062937"/>
                  </a:cubicBezTo>
                  <a:close/>
                </a:path>
              </a:pathLst>
            </a:custGeom>
            <a:solidFill>
              <a:srgbClr val="EBF5FB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9030" r="0" b="0"/>
          <a:stretch>
            <a:fillRect/>
          </a:stretch>
        </p:blipFill>
        <p:spPr>
          <a:xfrm flipH="false" flipV="false" rot="0">
            <a:off x="2362200" y="7442459"/>
            <a:ext cx="13302460" cy="12101197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5219625" y="21684473"/>
            <a:ext cx="31663749" cy="104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78"/>
              </a:lnSpc>
            </a:pPr>
            <a:r>
              <a:rPr lang="en-US" sz="7800">
                <a:solidFill>
                  <a:srgbClr val="000000"/>
                </a:solidFill>
                <a:latin typeface="Quiche"/>
              </a:rPr>
              <a:t>8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840350" y="2356314"/>
            <a:ext cx="35094399" cy="2865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1 1/4 CTW Natural Diamond</a:t>
            </a:r>
          </a:p>
          <a:p>
            <a:pPr algn="ctr">
              <a:lnSpc>
                <a:spcPts val="11081"/>
              </a:lnSpc>
            </a:pPr>
            <a:r>
              <a:rPr lang="en-US" sz="10972">
                <a:solidFill>
                  <a:srgbClr val="000000"/>
                </a:solidFill>
                <a:latin typeface="Quiche"/>
              </a:rPr>
              <a:t>Statement Necklace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840350" y="5381612"/>
            <a:ext cx="35094399" cy="1059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80"/>
              </a:lnSpc>
            </a:pPr>
            <a:r>
              <a:rPr lang="en-US" sz="8000">
                <a:solidFill>
                  <a:srgbClr val="000000"/>
                </a:solidFill>
                <a:latin typeface="Quiche"/>
              </a:rPr>
              <a:t>STYLE # H092214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926456" y="10074912"/>
            <a:ext cx="28009950" cy="351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METALS: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 14K WG, YG</a:t>
            </a:r>
          </a:p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DIAMOND QUALITY: </a:t>
            </a:r>
            <a:r>
              <a:rPr lang="en-US" sz="6900">
                <a:solidFill>
                  <a:srgbClr val="000000"/>
                </a:solidFill>
                <a:latin typeface="Quiche"/>
              </a:rPr>
              <a:t>(I-J, I1)</a:t>
            </a:r>
          </a:p>
          <a:p>
            <a:pPr algn="ctr">
              <a:lnSpc>
                <a:spcPts val="938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7758017" y="12616614"/>
            <a:ext cx="14346827" cy="1145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 Bold"/>
              </a:rPr>
              <a:t>PRICING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931430" y="14256544"/>
            <a:ext cx="5296697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 $1,899.99</a:t>
            </a:r>
          </a:p>
          <a:p>
            <a:pPr algn="ctr">
              <a:lnSpc>
                <a:spcPts val="9384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8294889" y="14256544"/>
            <a:ext cx="7173414" cy="233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4"/>
              </a:lnSpc>
            </a:pPr>
            <a:r>
              <a:rPr lang="en-US" sz="6900">
                <a:solidFill>
                  <a:srgbClr val="000000"/>
                </a:solidFill>
                <a:latin typeface="Quiche"/>
              </a:rPr>
              <a:t>1 1/4 CTW</a:t>
            </a:r>
          </a:p>
          <a:p>
            <a:pPr algn="ctr">
              <a:lnSpc>
                <a:spcPts val="9384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DAFLwFPaNPs</dc:identifier>
  <dcterms:modified xsi:type="dcterms:W3CDTF">2011-08-01T06:04:30Z</dcterms:modified>
  <cp:revision>1</cp:revision>
  <dc:title>Natural Diamond Statement Necklaces_Itamar</dc:title>
</cp:coreProperties>
</file>